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65" r:id="rId3"/>
    <p:sldId id="272" r:id="rId4"/>
    <p:sldId id="274" r:id="rId5"/>
    <p:sldId id="273" r:id="rId6"/>
    <p:sldId id="260" r:id="rId7"/>
    <p:sldId id="257" r:id="rId8"/>
    <p:sldId id="258" r:id="rId9"/>
    <p:sldId id="268" r:id="rId10"/>
    <p:sldId id="267" r:id="rId11"/>
    <p:sldId id="266" r:id="rId12"/>
    <p:sldId id="262" r:id="rId13"/>
    <p:sldId id="269" r:id="rId14"/>
    <p:sldId id="271" r:id="rId15"/>
    <p:sldId id="270" r:id="rId16"/>
    <p:sldId id="261" r:id="rId17"/>
    <p:sldId id="259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05613-DE84-4E77-993D-658D6A2B7062}" type="datetimeFigureOut">
              <a:rPr lang="pl-PL" smtClean="0"/>
              <a:t>2017-05-18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ACC61-CD56-44BD-AEB8-561DC160FE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8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Zadania pomocy społecznej są realizowane przez samorząd terytorialny na poziomie gmin, powiatów i województwa, a także przez administrację rządową, zlecającą najczęściej ich wykonywanie odpowiednim szczeblom samorządu terytorialnego. </a:t>
            </a:r>
          </a:p>
          <a:p>
            <a:endParaRPr lang="pl-PL" dirty="0" smtClean="0"/>
          </a:p>
          <a:p>
            <a:r>
              <a:rPr lang="pl-PL" dirty="0" smtClean="0"/>
              <a:t>Zatem zadania pomocy społecznej podzielone są na:</a:t>
            </a:r>
          </a:p>
          <a:p>
            <a:r>
              <a:rPr lang="pl-PL" dirty="0" smtClean="0"/>
              <a:t>* zadania własne (finansowane z budżetów lokalnych),</a:t>
            </a:r>
          </a:p>
          <a:p>
            <a:r>
              <a:rPr lang="pl-PL" dirty="0" smtClean="0"/>
              <a:t>* zadania zlecone (finansowane przez budżet państwa, wojewodów, samorządy wojewódzkie oraz ministra właściwego do spraw zabezpieczenia społecznego).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ACC61-CD56-44BD-AEB8-561DC160FE2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86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ACC61-CD56-44BD-AEB8-561DC160FE2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85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ACC61-CD56-44BD-AEB8-561DC160FE2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8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3D6554E-442C-4A22-88FD-598B7A3579E5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038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2A-1CBA-4B39-812B-4661DEC76FE8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404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2A-1CBA-4B39-812B-4661DEC76FE8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84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2A-1CBA-4B39-812B-4661DEC76FE8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3405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2A-1CBA-4B39-812B-4661DEC76FE8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605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2A-1CBA-4B39-812B-4661DEC76FE8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826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2A-1CBA-4B39-812B-4661DEC76FE8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11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2A5-937E-4D2F-99E0-B7BD183D10C3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880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67BE1C1-703A-4BDD-8FC4-82704F8EEF8F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78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6BF6-3592-4728-95FA-ADA04455A2C5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812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E6456BAF-D882-4F1E-AB1D-1C5D2674FB13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691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B980-8B61-40C9-BEEE-8C6FB4789635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448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BF4A-E57F-4685-AD1E-6728F8AE49E0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104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4194-3F1E-4372-A53E-0B70BAEC7431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961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ABE8-1FDD-4930-81A8-957F9BF632E9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366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168A-C2BC-4D0F-8FF7-71520235614E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255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7AC2-A896-477D-A851-E4EA0239C3E0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336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9E2A-1CBA-4B39-812B-4661DEC76FE8}" type="datetime1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2017-05-18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23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839453"/>
            <a:ext cx="6581274" cy="125438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Polityka społeczna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 Polsce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7300" y="5874761"/>
            <a:ext cx="6400800" cy="49715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Cambria" panose="02040503050406030204" pitchFamily="18" charset="0"/>
              </a:rPr>
              <a:t>Bytów, 18 maja 2017 r.</a:t>
            </a:r>
            <a:endParaRPr lang="pl-PL" dirty="0">
              <a:latin typeface="Cambria" panose="020405030504060302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710" y="2735179"/>
            <a:ext cx="1539105" cy="135865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658100" y="646068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Fot.~</a:t>
            </a:r>
            <a:r>
              <a:rPr lang="pl-PL" sz="900" b="1" dirty="0" err="1" smtClean="0">
                <a:solidFill>
                  <a:prstClr val="white"/>
                </a:solidFill>
                <a:latin typeface="Cambria" panose="02040503050406030204" pitchFamily="18" charset="0"/>
              </a:rPr>
              <a:t>DariuszPa</a:t>
            </a:r>
            <a:endParaRPr lang="pl-PL" sz="9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r>
              <a:rPr lang="pl-PL" sz="9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Źródło: www.digart.pl</a:t>
            </a:r>
            <a:endParaRPr lang="pl-PL" sz="9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latin typeface="Cambria" panose="02040503050406030204" pitchFamily="18" charset="0"/>
              </a:rPr>
              <a:t>Struktura wiekowa osób powyżej 60 roku życia posiadających stałe zameldowanie na terenie gminy Bytów</a:t>
            </a:r>
            <a:endParaRPr lang="pl-PL" sz="3200" dirty="0">
              <a:latin typeface="Cambria" panose="020405030504060302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0" y="6091668"/>
            <a:ext cx="8388424" cy="3740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80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Źródło: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Dane Urzędu Miejskiego w Bytowie, wg stanu na dzień 31 grudnia danego roku</a:t>
            </a:r>
            <a:endParaRPr lang="pl-PL" sz="2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  <p:graphicFrame>
        <p:nvGraphicFramePr>
          <p:cNvPr id="9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932726"/>
              </p:ext>
            </p:extLst>
          </p:nvPr>
        </p:nvGraphicFramePr>
        <p:xfrm>
          <a:off x="127553" y="2276872"/>
          <a:ext cx="8858173" cy="359804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67734"/>
                <a:gridCol w="1032495"/>
                <a:gridCol w="1032495"/>
                <a:gridCol w="1032495"/>
                <a:gridCol w="1032495"/>
                <a:gridCol w="1032495"/>
                <a:gridCol w="1032495"/>
                <a:gridCol w="1195469"/>
              </a:tblGrid>
              <a:tr h="1315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Wiek w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Lata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60-64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65-69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75-79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80-84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&gt;85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1381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3.612</a:t>
                      </a:r>
                      <a:endParaRPr lang="pl-PL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3.825</a:t>
                      </a:r>
                      <a:endParaRPr lang="pl-PL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4.030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1565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4.213</a:t>
                      </a:r>
                      <a:endParaRPr lang="pl-PL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1583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</a:t>
                      </a:r>
                      <a:endParaRPr lang="pl-PL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4.422</a:t>
                      </a:r>
                      <a:endParaRPr lang="pl-PL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1659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1271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4.688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1679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1373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620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534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4.883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Łącznik prostoliniowy 6"/>
          <p:cNvCxnSpPr/>
          <p:nvPr/>
        </p:nvCxnSpPr>
        <p:spPr>
          <a:xfrm>
            <a:off x="107504" y="2276872"/>
            <a:ext cx="1512168" cy="1296144"/>
          </a:xfrm>
          <a:prstGeom prst="line">
            <a:avLst/>
          </a:prstGeom>
          <a:ln w="12700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4268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43643"/>
            <a:ext cx="2412198" cy="15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" panose="02040503050406030204" pitchFamily="18" charset="0"/>
              </a:rPr>
              <a:t>Definicja i podstawa prawna</a:t>
            </a:r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2336873"/>
            <a:ext cx="752432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333333"/>
                </a:solidFill>
                <a:latin typeface="Cambria" panose="02040503050406030204" pitchFamily="18" charset="0"/>
              </a:rPr>
              <a:t>Pomoc społeczna </a:t>
            </a:r>
            <a:r>
              <a:rPr lang="pl-PL" dirty="0">
                <a:solidFill>
                  <a:srgbClr val="333333"/>
                </a:solidFill>
                <a:latin typeface="Cambria" panose="02040503050406030204" pitchFamily="18" charset="0"/>
              </a:rPr>
              <a:t>jest instytucją polityki społecznej państwa, mającą na celu umożliwienie osobom i rodzinom przezwyciężanie trudnych sytuacji życiowych, których nie są one w stanie pokonać, wykorzystując własne uprawnienia, zasoby i możliwości. </a:t>
            </a:r>
            <a:endParaRPr lang="pl-PL" dirty="0" smtClean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l-PL" dirty="0" smtClean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Ustawa </a:t>
            </a:r>
            <a:r>
              <a:rPr lang="pl-PL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z dnia 12 marca 2004 roku o pomocy społecznej (</a:t>
            </a:r>
            <a:r>
              <a:rPr lang="nn-NO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Dz.U. 2004 nr 64 poz. 593</a:t>
            </a:r>
            <a:r>
              <a:rPr lang="pl-PL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)</a:t>
            </a:r>
            <a:endParaRPr lang="pl-PL" dirty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  <p:pic>
        <p:nvPicPr>
          <p:cNvPr id="9220" name="Picture 4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835" y="2532458"/>
            <a:ext cx="28575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043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1" y="2032010"/>
            <a:ext cx="7349937" cy="45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27584" y="644495"/>
            <a:ext cx="5751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Struktura organizacji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pomocy społecznej w Polsce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127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>
                <a:latin typeface="Cambria" panose="02040503050406030204" pitchFamily="18" charset="0"/>
              </a:rPr>
              <a:t>Struktura sektora państwowego</a:t>
            </a:r>
            <a:endParaRPr lang="pl-PL" dirty="0">
              <a:latin typeface="Cambria" panose="020405030504060302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3632"/>
            <a:ext cx="6813483" cy="45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84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pPr algn="ctr"/>
            <a:r>
              <a:rPr lang="pl-PL" dirty="0" smtClean="0">
                <a:latin typeface="Cambria" panose="02040503050406030204" pitchFamily="18" charset="0"/>
              </a:rPr>
              <a:t>Zadania ministra właściwego </a:t>
            </a:r>
            <a:br>
              <a:rPr lang="pl-PL" dirty="0" smtClean="0">
                <a:latin typeface="Cambria" panose="02040503050406030204" pitchFamily="18" charset="0"/>
              </a:rPr>
            </a:br>
            <a:r>
              <a:rPr lang="pl-PL" dirty="0" smtClean="0">
                <a:latin typeface="Cambria" panose="02040503050406030204" pitchFamily="18" charset="0"/>
              </a:rPr>
              <a:t>ds. zabezpieczenia społecznego</a:t>
            </a:r>
            <a:endParaRPr lang="pl-PL" dirty="0">
              <a:latin typeface="Cambria" panose="020405030504060302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sp>
        <p:nvSpPr>
          <p:cNvPr id="7" name="Symbol zastępczy zawartości 6"/>
          <p:cNvSpPr txBox="1">
            <a:spLocks noGrp="1"/>
          </p:cNvSpPr>
          <p:nvPr>
            <p:ph idx="1"/>
          </p:nvPr>
        </p:nvSpPr>
        <p:spPr>
          <a:xfrm>
            <a:off x="539552" y="2780928"/>
            <a:ext cx="7200800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Analiza </a:t>
            </a:r>
            <a:r>
              <a:rPr lang="pl-PL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potrzeb, </a:t>
            </a:r>
            <a:r>
              <a:rPr lang="pl-PL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t</a:t>
            </a:r>
            <a:r>
              <a:rPr lang="pl-PL" sz="2400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worzenie koncepcji i określanie kierunków rozwoju w obszarze pomocy społecznej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Współdziałanie z organizacjami pozarządowymi</a:t>
            </a:r>
            <a:endParaRPr lang="pl-PL" sz="2400" dirty="0" smtClean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266" name="Picture 2" descr="Znalezione obrazy dla zapytania 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7" y="4435513"/>
            <a:ext cx="4030921" cy="224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7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Cambria" panose="02040503050406030204" pitchFamily="18" charset="0"/>
              </a:rPr>
              <a:t>Zadania na poziomie województw</a:t>
            </a:r>
            <a:endParaRPr lang="pl-PL" dirty="0">
              <a:latin typeface="Cambria" panose="020405030504060302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42390"/>
              </p:ext>
            </p:extLst>
          </p:nvPr>
        </p:nvGraphicFramePr>
        <p:xfrm>
          <a:off x="827584" y="2420888"/>
          <a:ext cx="674407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036"/>
                <a:gridCol w="3372036"/>
              </a:tblGrid>
              <a:tr h="36151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samorządu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 województwa</a:t>
                      </a:r>
                      <a:endParaRPr lang="pl-PL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wojewodów</a:t>
                      </a:r>
                      <a:endParaRPr lang="pl-PL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581167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l-PL" sz="180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Organizowanie kształcenia, w tym prowadzenie publicznych szkół służb społecznych oraz szkolenia zawodowego kadr pomocy społecznej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l-PL" sz="180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Opracowanie, aktualizowanie i realizacja strategii wojewódzkiej w zakresie opieki społecznej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l-PL" sz="180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Prowadzenie regionalnych jednostek pomocy społecznej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Wydawanie i cofanie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 zezwoleń na prowadzenie jednostek pomocy społecznej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baseline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Prowadzenie rejestru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baseline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Kontrola i nadzór</a:t>
                      </a:r>
                      <a:endParaRPr lang="pl-PL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932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 pcpr bytó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252"/>
            <a:ext cx="1490477" cy="171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0468" y="2492896"/>
            <a:ext cx="8892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Prowadzenie i rozwój infrastruktury domów pomocy społecznej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Prowadzenie powiatowego centrum pomocy rodzinie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Prowadzenie ośrodków interwencji kryzysowej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Świadczenie </a:t>
            </a:r>
            <a:r>
              <a:rPr lang="pl-PL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pomocy pieniężnej na usamodzielnienie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Pomoc cudzoziemcom, którzy uzyskali w RP status </a:t>
            </a:r>
            <a:r>
              <a:rPr lang="pl-PL" sz="2400" dirty="0" smtClean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</a:rPr>
              <a:t>uchodźcy</a:t>
            </a:r>
            <a:endParaRPr lang="pl-PL" sz="2400" dirty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pPr algn="ctr"/>
            <a:r>
              <a:rPr lang="pl-PL" dirty="0" smtClean="0">
                <a:latin typeface="Cambria" panose="02040503050406030204" pitchFamily="18" charset="0"/>
              </a:rPr>
              <a:t>Zadania powiatu</a:t>
            </a:r>
            <a:endParaRPr lang="pl-PL" dirty="0">
              <a:latin typeface="Cambria" panose="020405030504060302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pic>
        <p:nvPicPr>
          <p:cNvPr id="2050" name="Picture 2" descr="Znalezione obrazy dla zapytania powiat bytowsk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87292"/>
            <a:ext cx="3312368" cy="24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611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78" y="5288369"/>
            <a:ext cx="2180371" cy="148576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12462" y="920914"/>
            <a:ext cx="339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Zadania gminy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35821" y="21328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8609" y="2184815"/>
            <a:ext cx="90339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Zadania gminy w zakresie polityki społecznej polegają m.in. na: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opracowaniu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i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realizacji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gminnej strategii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rozwiązywania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problemów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społecznych;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świadczeniu pomocy finansowej i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rzeczowej:</a:t>
            </a:r>
            <a:endParaRPr lang="pl-PL" sz="2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przyznawaniu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i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wypłacaniu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zasiłków okresowych i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celowych,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dożywianiu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dzieci,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udzielaniu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schronienia,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zapewnienia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posiłku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oraz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niezbędnego ubrania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osobom bezdomnym,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sprawienia pogrzebu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… </a:t>
            </a:r>
            <a:endParaRPr lang="pl-PL" sz="2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" y="5721211"/>
            <a:ext cx="2641184" cy="10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580449" y="836712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Bytów w Europie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76872"/>
            <a:ext cx="7972425" cy="43243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 rot="2737023">
            <a:off x="3919257" y="4102795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350 km</a:t>
            </a:r>
            <a:endParaRPr lang="pl-PL" sz="1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832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854705"/>
            <a:ext cx="4257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Polityka społeczna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3744142" cy="15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2491972"/>
            <a:ext cx="7211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Uwarunkowania:</a:t>
            </a:r>
          </a:p>
          <a:p>
            <a:r>
              <a:rPr lang="pl-PL" sz="3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</a:t>
            </a: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historyczne</a:t>
            </a:r>
          </a:p>
          <a:p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pl-PL" sz="3200" dirty="0" err="1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administracyjno</a:t>
            </a: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– kompetencyjne</a:t>
            </a:r>
          </a:p>
          <a:p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inne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710416" y="6526953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90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Polska w okresie zaborów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42C-CAEE-4905-A98A-2E9911895A29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061797"/>
            <a:ext cx="5112567" cy="47309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7710416" y="6526953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07688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98245" y="874556"/>
            <a:ext cx="4257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Polityka społeczna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3744142" cy="15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8245" y="2364844"/>
            <a:ext cx="8779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Uwarunkowania historyczne</a:t>
            </a:r>
          </a:p>
          <a:p>
            <a:pPr marL="457200" indent="-457200">
              <a:buFontTx/>
              <a:buChar char="-"/>
            </a:pPr>
            <a:r>
              <a:rPr lang="pl-PL" sz="3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</a:t>
            </a: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zas po I wojnie św.			do 1918</a:t>
            </a:r>
          </a:p>
          <a:p>
            <a:pPr marL="457200" indent="-457200">
              <a:buFontTx/>
              <a:buChar char="-"/>
            </a:pP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okres międzywojenny			1919 - 39</a:t>
            </a:r>
          </a:p>
          <a:p>
            <a:pPr marL="457200" indent="-457200">
              <a:buFontTx/>
              <a:buChar char="-"/>
            </a:pPr>
            <a:r>
              <a:rPr lang="pl-PL" sz="3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</a:t>
            </a: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kres „realnego socjalizmu”		1945 - 89</a:t>
            </a:r>
          </a:p>
          <a:p>
            <a:pPr marL="457200" indent="-457200">
              <a:buFontTx/>
              <a:buChar char="-"/>
            </a:pP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czas po transformacji ustrojowej	od 1990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710416" y="6526953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64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mapa polski i bytó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63" y="2021337"/>
            <a:ext cx="5911230" cy="4824016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547664" y="868184"/>
            <a:ext cx="3601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Bytów w Polsce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2555776" y="2348880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710416" y="6608385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621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52716"/>
            <a:ext cx="2933625" cy="339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71914"/>
            <a:ext cx="3786747" cy="32954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796136" y="975851"/>
            <a:ext cx="1588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Bytów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49840" y="3474810"/>
            <a:ext cx="2086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  <a:latin typeface="Cambria" panose="02040503050406030204" pitchFamily="18" charset="0"/>
              </a:rPr>
              <a:t>w</a:t>
            </a:r>
            <a:r>
              <a:rPr lang="pl-PL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województwie pomorskim</a:t>
            </a:r>
            <a:endParaRPr lang="pl-PL" sz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90586" y="5373216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w powiecie bytowskim</a:t>
            </a:r>
            <a:endParaRPr lang="pl-PL" sz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641814" y="6516052"/>
            <a:ext cx="124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gminie Bytów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5" name="Picture 7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2505"/>
            <a:ext cx="2016224" cy="20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475656" y="6516052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54°10′N 17°29′E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  <p:pic>
        <p:nvPicPr>
          <p:cNvPr id="6146" name="Picture 2" descr="Znalezione obrazy dla zapytania bytów w województw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24" y="260648"/>
            <a:ext cx="4281584" cy="330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7798339" y="6631243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972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854705"/>
            <a:ext cx="414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Bytów w liczbach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076" name="Picture 4" descr="Plan gminy Bytó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5096653" cy="6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3744142" cy="15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25927" y="2060848"/>
            <a:ext cx="496336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2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pl-PL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owierzchnia: </a:t>
            </a:r>
            <a:r>
              <a:rPr lang="pl-PL" sz="2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198 km</a:t>
            </a:r>
            <a:r>
              <a:rPr lang="pl-PL" sz="2100" baseline="300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pl-PL" sz="2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(w tym miasto 9 km</a:t>
            </a:r>
            <a:r>
              <a:rPr lang="pl-PL" sz="2100" baseline="300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pl-PL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l</a:t>
            </a:r>
            <a:r>
              <a:rPr lang="pl-PL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udność: 24.572 osób (w tym w mieście </a:t>
            </a:r>
            <a:r>
              <a:rPr lang="pl-PL" sz="2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16 426</a:t>
            </a:r>
            <a:r>
              <a:rPr lang="pl-PL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) [stan na 31.12.2016 r.]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gęstość zaludnienia: 124 os./km</a:t>
            </a:r>
            <a:r>
              <a:rPr lang="pl-PL" sz="2100" baseline="300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gmina miejsko-wiejska, </a:t>
            </a:r>
            <a:r>
              <a:rPr lang="pl-PL" sz="2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 skład której wchodzi miasto Bytów i 15 </a:t>
            </a:r>
            <a:r>
              <a:rPr lang="pl-PL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sołectw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710416" y="6526953"/>
            <a:ext cx="138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latin typeface="Cambria" panose="02040503050406030204" pitchFamily="18" charset="0"/>
              </a:rPr>
              <a:t>www.bytow.com.pl</a:t>
            </a:r>
            <a:endParaRPr lang="pl-PL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05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888621" cy="129614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Procentowy udział mieszkańców powyżej </a:t>
            </a:r>
            <a:br>
              <a:rPr lang="pl-PL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60 roku życia w ogólnej liczbie mieszkańców posiadających stałe zameldowanie </a:t>
            </a:r>
            <a:br>
              <a:rPr lang="pl-PL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na terenie gminy Bytów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465745"/>
            <a:ext cx="8388424" cy="3740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80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Źródło: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Dane Urzędu Miejskiego w Bytowie, wg stanu na dzień 31 grudnia danego roku</a:t>
            </a:r>
            <a:endParaRPr lang="pl-PL" sz="2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595427"/>
              </p:ext>
            </p:extLst>
          </p:nvPr>
        </p:nvGraphicFramePr>
        <p:xfrm>
          <a:off x="1043608" y="2060848"/>
          <a:ext cx="7061122" cy="4367139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342111"/>
                <a:gridCol w="1906337"/>
                <a:gridCol w="1906337"/>
                <a:gridCol w="1906337"/>
              </a:tblGrid>
              <a:tr h="17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Lata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 mieszkańcy gminy Bytów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 osoby powyżej 60 roku życia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udział osób powyżej 60 roku życia w ogólnej liczbie mieszkańców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24.557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3.612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14,71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24.579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3.825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15,56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24.561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4.030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16,41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24.554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4.213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17,16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24.566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4.422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pl-PL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24.571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4.688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19,08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24.572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4.883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19,87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843678"/>
            <a:ext cx="1101358" cy="9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384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Niestandardowy 15">
      <a:dk1>
        <a:srgbClr val="15568A"/>
      </a:dk1>
      <a:lt1>
        <a:sysClr val="window" lastClr="FFFFFF"/>
      </a:lt1>
      <a:dk2>
        <a:srgbClr val="FFFFFF"/>
      </a:dk2>
      <a:lt2>
        <a:srgbClr val="185E97"/>
      </a:lt2>
      <a:accent1>
        <a:srgbClr val="B2D5F2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3F98E0"/>
      </a:hlink>
      <a:folHlink>
        <a:srgbClr val="7AF8C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ń u gór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562</Words>
  <Application>Microsoft Office PowerPoint</Application>
  <PresentationFormat>Pokaz na ekranie (4:3)</PresentationFormat>
  <Paragraphs>189</Paragraphs>
  <Slides>17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Berlin</vt:lpstr>
      <vt:lpstr>Polityka społeczna  w Polsce</vt:lpstr>
      <vt:lpstr>Prezentacja programu PowerPoint</vt:lpstr>
      <vt:lpstr>Prezentacja programu PowerPoint</vt:lpstr>
      <vt:lpstr>Polska w okresie zaborów</vt:lpstr>
      <vt:lpstr>Prezentacja programu PowerPoint</vt:lpstr>
      <vt:lpstr>Prezentacja programu PowerPoint</vt:lpstr>
      <vt:lpstr>Prezentacja programu PowerPoint</vt:lpstr>
      <vt:lpstr>Prezentacja programu PowerPoint</vt:lpstr>
      <vt:lpstr>Procentowy udział mieszkańców powyżej  60 roku życia w ogólnej liczbie mieszkańców posiadających stałe zameldowanie  na terenie gminy Bytów </vt:lpstr>
      <vt:lpstr>Struktura wiekowa osób powyżej 60 roku życia posiadających stałe zameldowanie na terenie gminy Bytów</vt:lpstr>
      <vt:lpstr>Definicja i podstawa prawna</vt:lpstr>
      <vt:lpstr>Prezentacja programu PowerPoint</vt:lpstr>
      <vt:lpstr>Struktura sektora państwowego</vt:lpstr>
      <vt:lpstr>Zadania ministra właściwego  ds. zabezpieczenia społecznego</vt:lpstr>
      <vt:lpstr>Zadania na poziomie województw</vt:lpstr>
      <vt:lpstr>Zadania powiatu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Bytów w Europie</dc:title>
  <dc:creator>r_delevaux</dc:creator>
  <cp:lastModifiedBy>r_delevaux</cp:lastModifiedBy>
  <cp:revision>42</cp:revision>
  <dcterms:created xsi:type="dcterms:W3CDTF">2017-05-11T07:15:34Z</dcterms:created>
  <dcterms:modified xsi:type="dcterms:W3CDTF">2017-05-18T09:42:20Z</dcterms:modified>
</cp:coreProperties>
</file>